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65" r:id="rId5"/>
    <p:sldId id="258" r:id="rId6"/>
    <p:sldId id="262" r:id="rId7"/>
    <p:sldId id="263" r:id="rId8"/>
    <p:sldId id="267" r:id="rId9"/>
    <p:sldId id="266" r:id="rId10"/>
    <p:sldId id="260" r:id="rId11"/>
    <p:sldId id="261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CC3300"/>
    <a:srgbClr val="009900"/>
    <a:srgbClr val="003300"/>
    <a:srgbClr val="0066CC"/>
    <a:srgbClr val="0066FF"/>
    <a:srgbClr val="9933FF"/>
    <a:srgbClr val="0000FF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56DFC-8302-44D7-A015-1FD5858AA5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80891-F3AD-48B8-AF70-C48E36FBBE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5448E-EEE5-43EE-8601-18B908D7F3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E6F987-FBF6-42D8-854A-817E7B98F6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6DDC0-347A-49A2-9A9F-EC32291830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0A726-C066-41E3-BAAC-1A5841A70F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3A745-4291-49BA-9C4B-6201BCB0C9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C0E66B-C031-425E-9318-33AA0305AE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BA45F2-D8A3-4916-AB8C-9A70973AC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FB2E9C-4F9D-4B92-B4E7-16CDA64368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9ACF7-30DC-4881-A863-4DF17110D4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6A53DFDB-417C-4237-A182-726A86DECDD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checker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truo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1330390" cy="13169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1676400" y="381000"/>
            <a:ext cx="7239000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PHÒNG GD&amp;ĐT  QUẬN LONG BIÊN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TRƯỜNG TIỂU HỌC ÁI MỘ 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981200"/>
            <a:ext cx="8534400" cy="304698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MÔN: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Đạo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đức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Tiết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: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1  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–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Tuần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: 1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BÀI: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Trung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thực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trong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học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tập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GV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Thực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hiện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: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Phạm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Thúy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Hồng</a:t>
            </a:r>
            <a:endParaRPr lang="en-US" sz="32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286000" y="161925"/>
            <a:ext cx="47831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FF0000"/>
                </a:solidFill>
              </a:rPr>
              <a:t>Trß ch¬i</a:t>
            </a:r>
            <a:r>
              <a:rPr lang="en-US">
                <a:solidFill>
                  <a:srgbClr val="FF0000"/>
                </a:solidFill>
              </a:rPr>
              <a:t>:</a:t>
            </a:r>
            <a:r>
              <a:rPr lang="en-US">
                <a:solidFill>
                  <a:srgbClr val="800000"/>
                </a:solidFill>
              </a:rPr>
              <a:t> </a:t>
            </a:r>
            <a:r>
              <a:rPr lang="en-US">
                <a:solidFill>
                  <a:srgbClr val="9933FF"/>
                </a:solidFill>
              </a:rPr>
              <a:t>hiÓu nhanh- gi¬ ®óng 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62000" y="609600"/>
            <a:ext cx="73707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     Trong giê häc, Minh lµ b¹n th©n cña em,v× b¹n </a:t>
            </a:r>
          </a:p>
          <a:p>
            <a:r>
              <a:rPr lang="en-US">
                <a:solidFill>
                  <a:srgbClr val="0000FF"/>
                </a:solidFill>
              </a:rPr>
              <a:t>kh«ng thuéc bµi nªn em nh¾c bµi cho b¹n.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85800" y="1524000"/>
            <a:ext cx="71786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8000"/>
                </a:solidFill>
              </a:rPr>
              <a:t>     Em quªn ch­a lµm bµi tËp, em nghÜ ra lÝ do lµ </a:t>
            </a:r>
          </a:p>
          <a:p>
            <a:r>
              <a:rPr lang="en-US">
                <a:solidFill>
                  <a:srgbClr val="008000"/>
                </a:solidFill>
              </a:rPr>
              <a:t>®Ó quªn vë ë nhµ.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609600" y="2362200"/>
            <a:ext cx="740568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00CC"/>
                </a:solidFill>
              </a:rPr>
              <a:t>     Em nh¾c b¹n kh«ng ®­îc më s¸ch vë trong giê </a:t>
            </a:r>
          </a:p>
          <a:p>
            <a:r>
              <a:rPr lang="en-US">
                <a:solidFill>
                  <a:srgbClr val="CC00CC"/>
                </a:solidFill>
              </a:rPr>
              <a:t>kiÓm tra.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533400" y="3200400"/>
            <a:ext cx="66976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     Gi¶ng bµi cho Minh nÕu Minh kh«ng hiÓu.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609600" y="3657600"/>
            <a:ext cx="76263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66CC"/>
                </a:solidFill>
              </a:rPr>
              <a:t>     Em kh«ng cho b¹n chÐp bµi cña m×nh khi b¹n  </a:t>
            </a:r>
          </a:p>
          <a:p>
            <a:r>
              <a:rPr lang="en-US">
                <a:solidFill>
                  <a:srgbClr val="0066CC"/>
                </a:solidFill>
              </a:rPr>
              <a:t>kh«ng lµm bµi.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609600" y="4495800"/>
            <a:ext cx="7953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     Em ®äc sai ®iÓm kiÓm tra cho thÇy gi¸o viÕt vµo sæ.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609600" y="4953000"/>
            <a:ext cx="78057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     Em ch­a lµm ®­îc bµi khã, em b¸o víi c« gi¸o ®Ó </a:t>
            </a:r>
          </a:p>
          <a:p>
            <a:r>
              <a:rPr lang="en-US">
                <a:solidFill>
                  <a:srgbClr val="CC3300"/>
                </a:solidFill>
              </a:rPr>
              <a:t>c« biÕt.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609600" y="57912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FF"/>
                </a:solidFill>
              </a:rPr>
              <a:t>     Em quªn ch­a lµm hÕt bµi, em nhËn lçi víi c« gi¸o.</a:t>
            </a:r>
          </a:p>
        </p:txBody>
      </p:sp>
      <p:sp>
        <p:nvSpPr>
          <p:cNvPr id="6179" name="Rectangle 35"/>
          <p:cNvSpPr>
            <a:spLocks noChangeArrowheads="1"/>
          </p:cNvSpPr>
          <p:nvPr/>
        </p:nvSpPr>
        <p:spPr bwMode="auto">
          <a:xfrm>
            <a:off x="8382000" y="12192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009900"/>
                </a:solidFill>
              </a:rPr>
              <a:t>S</a:t>
            </a:r>
          </a:p>
        </p:txBody>
      </p:sp>
      <p:sp>
        <p:nvSpPr>
          <p:cNvPr id="6180" name="Rectangle 36"/>
          <p:cNvSpPr>
            <a:spLocks noChangeArrowheads="1"/>
          </p:cNvSpPr>
          <p:nvPr/>
        </p:nvSpPr>
        <p:spPr bwMode="auto">
          <a:xfrm>
            <a:off x="8458200" y="18288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009900"/>
                </a:solidFill>
              </a:rPr>
              <a:t>S</a:t>
            </a:r>
          </a:p>
        </p:txBody>
      </p:sp>
      <p:sp>
        <p:nvSpPr>
          <p:cNvPr id="6181" name="Rectangle 37"/>
          <p:cNvSpPr>
            <a:spLocks noChangeArrowheads="1"/>
          </p:cNvSpPr>
          <p:nvPr/>
        </p:nvSpPr>
        <p:spPr bwMode="auto">
          <a:xfrm>
            <a:off x="8458200" y="2667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§</a:t>
            </a:r>
          </a:p>
        </p:txBody>
      </p:sp>
      <p:sp>
        <p:nvSpPr>
          <p:cNvPr id="6182" name="Rectangle 38"/>
          <p:cNvSpPr>
            <a:spLocks noChangeArrowheads="1"/>
          </p:cNvSpPr>
          <p:nvPr/>
        </p:nvSpPr>
        <p:spPr bwMode="auto">
          <a:xfrm>
            <a:off x="8458200" y="3276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§</a:t>
            </a:r>
          </a:p>
        </p:txBody>
      </p:sp>
      <p:sp>
        <p:nvSpPr>
          <p:cNvPr id="6183" name="Rectangle 39"/>
          <p:cNvSpPr>
            <a:spLocks noChangeArrowheads="1"/>
          </p:cNvSpPr>
          <p:nvPr/>
        </p:nvSpPr>
        <p:spPr bwMode="auto">
          <a:xfrm>
            <a:off x="8534400" y="4038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§</a:t>
            </a:r>
          </a:p>
        </p:txBody>
      </p:sp>
      <p:sp>
        <p:nvSpPr>
          <p:cNvPr id="6184" name="Rectangle 40"/>
          <p:cNvSpPr>
            <a:spLocks noChangeArrowheads="1"/>
          </p:cNvSpPr>
          <p:nvPr/>
        </p:nvSpPr>
        <p:spPr bwMode="auto">
          <a:xfrm>
            <a:off x="8534400" y="46482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009900"/>
                </a:solidFill>
              </a:rPr>
              <a:t>S</a:t>
            </a:r>
          </a:p>
        </p:txBody>
      </p:sp>
      <p:sp>
        <p:nvSpPr>
          <p:cNvPr id="6185" name="Rectangle 41"/>
          <p:cNvSpPr>
            <a:spLocks noChangeArrowheads="1"/>
          </p:cNvSpPr>
          <p:nvPr/>
        </p:nvSpPr>
        <p:spPr bwMode="auto">
          <a:xfrm>
            <a:off x="8534400" y="54102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§</a:t>
            </a:r>
          </a:p>
        </p:txBody>
      </p:sp>
      <p:sp>
        <p:nvSpPr>
          <p:cNvPr id="6186" name="Rectangle 42"/>
          <p:cNvSpPr>
            <a:spLocks noChangeArrowheads="1"/>
          </p:cNvSpPr>
          <p:nvPr/>
        </p:nvSpPr>
        <p:spPr bwMode="auto">
          <a:xfrm>
            <a:off x="8534400" y="5943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§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9" dur="20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4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0" grpId="0"/>
      <p:bldP spid="6151" grpId="0"/>
      <p:bldP spid="6152" grpId="0"/>
      <p:bldP spid="6153" grpId="0"/>
      <p:bldP spid="6154" grpId="0"/>
      <p:bldP spid="6171" grpId="0"/>
      <p:bldP spid="6173" grpId="0"/>
      <p:bldP spid="6179" grpId="0" animBg="1"/>
      <p:bldP spid="6180" grpId="1" animBg="1"/>
      <p:bldP spid="6181" grpId="0" animBg="1"/>
      <p:bldP spid="6182" grpId="0" animBg="1"/>
      <p:bldP spid="6183" grpId="0" animBg="1"/>
      <p:bldP spid="6184" grpId="0" animBg="1"/>
      <p:bldP spid="6185" grpId="0" animBg="1"/>
      <p:bldP spid="618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5" name="WordArt 17"/>
          <p:cNvSpPr>
            <a:spLocks noChangeArrowheads="1" noChangeShapeType="1" noTextEdit="1"/>
          </p:cNvSpPr>
          <p:nvPr/>
        </p:nvSpPr>
        <p:spPr bwMode="auto">
          <a:xfrm rot="312844">
            <a:off x="1524000" y="304800"/>
            <a:ext cx="5972175" cy="5029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87156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.VnTimeH"/>
              </a:rPr>
              <a:t>Chóc c¸c thÇy, c« gi¸o </a:t>
            </a:r>
          </a:p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87156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.VnTimeH"/>
              </a:rPr>
              <a:t>m¹nh khoÎ, h¹nh phóc! 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609600"/>
            <a:ext cx="8153400" cy="5715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124200" y="1143000"/>
            <a:ext cx="2582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u="sng" dirty="0" err="1">
                <a:solidFill>
                  <a:srgbClr val="0000FF"/>
                </a:solidFill>
              </a:rPr>
              <a:t>Tr</a:t>
            </a:r>
            <a:r>
              <a:rPr lang="en-US" b="1" u="sng" dirty="0">
                <a:solidFill>
                  <a:srgbClr val="0000FF"/>
                </a:solidFill>
              </a:rPr>
              <a:t>¶ </a:t>
            </a:r>
            <a:r>
              <a:rPr lang="en-US" b="1" u="sng" dirty="0" err="1">
                <a:solidFill>
                  <a:srgbClr val="0000FF"/>
                </a:solidFill>
              </a:rPr>
              <a:t>lêi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c©u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hái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/>
              <a:t> 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600200" y="2133600"/>
            <a:ext cx="63055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    </a:t>
            </a:r>
            <a:r>
              <a:rPr lang="en-US" dirty="0">
                <a:solidFill>
                  <a:srgbClr val="008000"/>
                </a:solidFill>
              </a:rPr>
              <a:t>Theo em,b¹n Long </a:t>
            </a:r>
            <a:r>
              <a:rPr lang="en-US" dirty="0" err="1">
                <a:solidFill>
                  <a:srgbClr val="008000"/>
                </a:solidFill>
              </a:rPr>
              <a:t>cã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 err="1">
                <a:solidFill>
                  <a:srgbClr val="008000"/>
                </a:solidFill>
              </a:rPr>
              <a:t>thÓ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 err="1">
                <a:solidFill>
                  <a:srgbClr val="008000"/>
                </a:solidFill>
              </a:rPr>
              <a:t>cã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 err="1">
                <a:solidFill>
                  <a:srgbClr val="008000"/>
                </a:solidFill>
              </a:rPr>
              <a:t>nh÷ng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 err="1">
                <a:solidFill>
                  <a:srgbClr val="008000"/>
                </a:solidFill>
              </a:rPr>
              <a:t>c¸ch</a:t>
            </a:r>
            <a:endParaRPr lang="en-US" dirty="0">
              <a:solidFill>
                <a:srgbClr val="008000"/>
              </a:solidFill>
            </a:endParaRPr>
          </a:p>
          <a:p>
            <a:r>
              <a:rPr lang="en-US" dirty="0" err="1">
                <a:solidFill>
                  <a:srgbClr val="008000"/>
                </a:solidFill>
              </a:rPr>
              <a:t>gi¶i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 err="1">
                <a:solidFill>
                  <a:srgbClr val="008000"/>
                </a:solidFill>
              </a:rPr>
              <a:t>quyÕt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 err="1">
                <a:solidFill>
                  <a:srgbClr val="008000"/>
                </a:solidFill>
              </a:rPr>
              <a:t>nh</a:t>
            </a:r>
            <a:r>
              <a:rPr lang="en-US" dirty="0">
                <a:solidFill>
                  <a:srgbClr val="008000"/>
                </a:solidFill>
              </a:rPr>
              <a:t>­ </a:t>
            </a:r>
            <a:r>
              <a:rPr lang="en-US" dirty="0" err="1">
                <a:solidFill>
                  <a:srgbClr val="008000"/>
                </a:solidFill>
              </a:rPr>
              <a:t>thÕ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 err="1">
                <a:solidFill>
                  <a:srgbClr val="008000"/>
                </a:solidFill>
              </a:rPr>
              <a:t>nµo</a:t>
            </a:r>
            <a:r>
              <a:rPr lang="en-US" dirty="0">
                <a:solidFill>
                  <a:srgbClr val="008000"/>
                </a:solidFill>
              </a:rPr>
              <a:t>? 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276600" y="3200400"/>
            <a:ext cx="322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u="sng" dirty="0" err="1">
                <a:solidFill>
                  <a:srgbClr val="A50021"/>
                </a:solidFill>
              </a:rPr>
              <a:t>C¸c</a:t>
            </a:r>
            <a:r>
              <a:rPr lang="en-US" b="1" u="sng" dirty="0">
                <a:solidFill>
                  <a:srgbClr val="A50021"/>
                </a:solidFill>
              </a:rPr>
              <a:t> </a:t>
            </a:r>
            <a:r>
              <a:rPr lang="en-US" b="1" u="sng" dirty="0" err="1">
                <a:solidFill>
                  <a:srgbClr val="A50021"/>
                </a:solidFill>
              </a:rPr>
              <a:t>c¸ch</a:t>
            </a:r>
            <a:r>
              <a:rPr lang="en-US" b="1" u="sng" dirty="0">
                <a:solidFill>
                  <a:srgbClr val="A50021"/>
                </a:solidFill>
              </a:rPr>
              <a:t> </a:t>
            </a:r>
            <a:r>
              <a:rPr lang="en-US" b="1" u="sng" dirty="0" err="1">
                <a:solidFill>
                  <a:srgbClr val="A50021"/>
                </a:solidFill>
              </a:rPr>
              <a:t>gi¶i</a:t>
            </a:r>
            <a:r>
              <a:rPr lang="en-US" b="1" u="sng" dirty="0">
                <a:solidFill>
                  <a:srgbClr val="A50021"/>
                </a:solidFill>
              </a:rPr>
              <a:t> </a:t>
            </a:r>
            <a:r>
              <a:rPr lang="en-US" b="1" u="sng" dirty="0" err="1">
                <a:solidFill>
                  <a:srgbClr val="A50021"/>
                </a:solidFill>
              </a:rPr>
              <a:t>quyÕt</a:t>
            </a:r>
            <a:r>
              <a:rPr lang="en-US" b="1" u="sng" dirty="0"/>
              <a:t> 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1371600" y="3962400"/>
            <a:ext cx="7031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C00CC"/>
                </a:solidFill>
              </a:rPr>
              <a:t>a) </a:t>
            </a:r>
            <a:r>
              <a:rPr lang="en-US" dirty="0" err="1">
                <a:solidFill>
                  <a:srgbClr val="CC00CC"/>
                </a:solidFill>
              </a:rPr>
              <a:t>M­în</a:t>
            </a:r>
            <a:r>
              <a:rPr lang="en-US" dirty="0">
                <a:solidFill>
                  <a:srgbClr val="CC00CC"/>
                </a:solidFill>
              </a:rPr>
              <a:t> </a:t>
            </a:r>
            <a:r>
              <a:rPr lang="en-US" dirty="0" err="1">
                <a:solidFill>
                  <a:srgbClr val="CC00CC"/>
                </a:solidFill>
              </a:rPr>
              <a:t>tranh</a:t>
            </a:r>
            <a:r>
              <a:rPr lang="en-US" dirty="0">
                <a:solidFill>
                  <a:srgbClr val="CC00CC"/>
                </a:solidFill>
              </a:rPr>
              <a:t>, ¶</a:t>
            </a:r>
            <a:r>
              <a:rPr lang="en-US" dirty="0" err="1">
                <a:solidFill>
                  <a:srgbClr val="CC00CC"/>
                </a:solidFill>
              </a:rPr>
              <a:t>nh</a:t>
            </a:r>
            <a:r>
              <a:rPr lang="en-US" dirty="0">
                <a:solidFill>
                  <a:srgbClr val="CC00CC"/>
                </a:solidFill>
              </a:rPr>
              <a:t> </a:t>
            </a:r>
            <a:r>
              <a:rPr lang="en-US" dirty="0" err="1">
                <a:solidFill>
                  <a:srgbClr val="CC00CC"/>
                </a:solidFill>
              </a:rPr>
              <a:t>cña</a:t>
            </a:r>
            <a:r>
              <a:rPr lang="en-US" dirty="0">
                <a:solidFill>
                  <a:srgbClr val="CC00CC"/>
                </a:solidFill>
              </a:rPr>
              <a:t> b¹n ®Ó ®­a c« </a:t>
            </a:r>
            <a:r>
              <a:rPr lang="en-US" dirty="0" err="1">
                <a:solidFill>
                  <a:srgbClr val="CC00CC"/>
                </a:solidFill>
              </a:rPr>
              <a:t>gi¸o</a:t>
            </a:r>
            <a:r>
              <a:rPr lang="en-US" dirty="0">
                <a:solidFill>
                  <a:srgbClr val="CC00CC"/>
                </a:solidFill>
              </a:rPr>
              <a:t> </a:t>
            </a:r>
            <a:r>
              <a:rPr lang="en-US" dirty="0" err="1">
                <a:solidFill>
                  <a:srgbClr val="CC00CC"/>
                </a:solidFill>
              </a:rPr>
              <a:t>xem</a:t>
            </a:r>
            <a:r>
              <a:rPr lang="en-US" dirty="0">
                <a:solidFill>
                  <a:srgbClr val="9933FF"/>
                </a:solidFill>
              </a:rPr>
              <a:t>.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1447800" y="4572000"/>
            <a:ext cx="6753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3333CC"/>
                </a:solidFill>
              </a:rPr>
              <a:t>b) </a:t>
            </a:r>
            <a:r>
              <a:rPr lang="en-US" dirty="0" err="1">
                <a:solidFill>
                  <a:srgbClr val="3333CC"/>
                </a:solidFill>
              </a:rPr>
              <a:t>Nãi</a:t>
            </a:r>
            <a:r>
              <a:rPr lang="en-US" dirty="0">
                <a:solidFill>
                  <a:srgbClr val="3333CC"/>
                </a:solidFill>
              </a:rPr>
              <a:t> </a:t>
            </a:r>
            <a:r>
              <a:rPr lang="en-US" dirty="0" err="1">
                <a:solidFill>
                  <a:srgbClr val="3333CC"/>
                </a:solidFill>
              </a:rPr>
              <a:t>dèi</a:t>
            </a:r>
            <a:r>
              <a:rPr lang="en-US" dirty="0">
                <a:solidFill>
                  <a:srgbClr val="3333CC"/>
                </a:solidFill>
              </a:rPr>
              <a:t> c« lµ ®· </a:t>
            </a:r>
            <a:r>
              <a:rPr lang="en-US" dirty="0" err="1">
                <a:solidFill>
                  <a:srgbClr val="3333CC"/>
                </a:solidFill>
              </a:rPr>
              <a:t>s­u</a:t>
            </a:r>
            <a:r>
              <a:rPr lang="en-US" dirty="0">
                <a:solidFill>
                  <a:srgbClr val="3333CC"/>
                </a:solidFill>
              </a:rPr>
              <a:t> </a:t>
            </a:r>
            <a:r>
              <a:rPr lang="en-US" dirty="0" err="1">
                <a:solidFill>
                  <a:srgbClr val="3333CC"/>
                </a:solidFill>
              </a:rPr>
              <a:t>tÇm</a:t>
            </a:r>
            <a:r>
              <a:rPr lang="en-US" dirty="0">
                <a:solidFill>
                  <a:srgbClr val="3333CC"/>
                </a:solidFill>
              </a:rPr>
              <a:t> </a:t>
            </a:r>
            <a:r>
              <a:rPr lang="en-US" dirty="0" err="1">
                <a:solidFill>
                  <a:srgbClr val="3333CC"/>
                </a:solidFill>
              </a:rPr>
              <a:t>nh­ng</a:t>
            </a:r>
            <a:r>
              <a:rPr lang="en-US" dirty="0">
                <a:solidFill>
                  <a:srgbClr val="3333CC"/>
                </a:solidFill>
              </a:rPr>
              <a:t> </a:t>
            </a:r>
            <a:r>
              <a:rPr lang="en-US" dirty="0" err="1">
                <a:solidFill>
                  <a:srgbClr val="3333CC"/>
                </a:solidFill>
              </a:rPr>
              <a:t>quªn</a:t>
            </a:r>
            <a:r>
              <a:rPr lang="en-US" dirty="0">
                <a:solidFill>
                  <a:srgbClr val="3333CC"/>
                </a:solidFill>
              </a:rPr>
              <a:t> ë </a:t>
            </a:r>
            <a:r>
              <a:rPr lang="en-US" dirty="0" err="1">
                <a:solidFill>
                  <a:srgbClr val="3333CC"/>
                </a:solidFill>
              </a:rPr>
              <a:t>nh</a:t>
            </a:r>
            <a:r>
              <a:rPr lang="en-US" dirty="0">
                <a:solidFill>
                  <a:srgbClr val="3333CC"/>
                </a:solidFill>
              </a:rPr>
              <a:t>µ.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1371600" y="5181600"/>
            <a:ext cx="6691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c) </a:t>
            </a:r>
            <a:r>
              <a:rPr lang="en-US" dirty="0" err="1">
                <a:solidFill>
                  <a:srgbClr val="FF0000"/>
                </a:solidFill>
              </a:rPr>
              <a:t>NhËn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lçi</a:t>
            </a:r>
            <a:r>
              <a:rPr lang="en-US" dirty="0">
                <a:solidFill>
                  <a:srgbClr val="FF0000"/>
                </a:solidFill>
              </a:rPr>
              <a:t> vµ </a:t>
            </a:r>
            <a:r>
              <a:rPr lang="en-US" dirty="0" err="1">
                <a:solidFill>
                  <a:srgbClr val="FF0000"/>
                </a:solidFill>
              </a:rPr>
              <a:t>høa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víi</a:t>
            </a:r>
            <a:r>
              <a:rPr lang="en-US" dirty="0">
                <a:solidFill>
                  <a:srgbClr val="FF0000"/>
                </a:solidFill>
              </a:rPr>
              <a:t> c« </a:t>
            </a:r>
            <a:r>
              <a:rPr lang="en-US" dirty="0" err="1">
                <a:solidFill>
                  <a:srgbClr val="FF0000"/>
                </a:solidFill>
              </a:rPr>
              <a:t>sÏ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s­u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tÇm,nép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r>
              <a:rPr lang="en-US" dirty="0">
                <a:solidFill>
                  <a:srgbClr val="FF0000"/>
                </a:solidFill>
              </a:rPr>
              <a:t>.</a:t>
            </a:r>
            <a:r>
              <a:rPr lang="en-US" dirty="0"/>
              <a:t> 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1371600" y="5791200"/>
            <a:ext cx="50514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33CC33"/>
                </a:solidFill>
              </a:rPr>
              <a:t>d) </a:t>
            </a:r>
            <a:r>
              <a:rPr lang="en-US" dirty="0" err="1">
                <a:solidFill>
                  <a:srgbClr val="33CC33"/>
                </a:solidFill>
              </a:rPr>
              <a:t>Kh«ng</a:t>
            </a:r>
            <a:r>
              <a:rPr lang="en-US" dirty="0">
                <a:solidFill>
                  <a:srgbClr val="33CC33"/>
                </a:solidFill>
              </a:rPr>
              <a:t> </a:t>
            </a:r>
            <a:r>
              <a:rPr lang="en-US" dirty="0" err="1">
                <a:solidFill>
                  <a:srgbClr val="33CC33"/>
                </a:solidFill>
              </a:rPr>
              <a:t>nãi</a:t>
            </a:r>
            <a:r>
              <a:rPr lang="en-US" dirty="0">
                <a:solidFill>
                  <a:srgbClr val="33CC33"/>
                </a:solidFill>
              </a:rPr>
              <a:t> g× ®Ó c« </a:t>
            </a:r>
            <a:r>
              <a:rPr lang="en-US" dirty="0" err="1">
                <a:solidFill>
                  <a:srgbClr val="33CC33"/>
                </a:solidFill>
              </a:rPr>
              <a:t>kh«ng</a:t>
            </a:r>
            <a:r>
              <a:rPr lang="en-US" dirty="0">
                <a:solidFill>
                  <a:srgbClr val="33CC33"/>
                </a:solidFill>
              </a:rPr>
              <a:t> ph¹t.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/>
      <p:bldP spid="3080" grpId="0"/>
      <p:bldP spid="3082" grpId="1"/>
      <p:bldP spid="3084" grpId="0"/>
      <p:bldP spid="3086" grpId="0"/>
      <p:bldP spid="3087" grpId="0"/>
      <p:bldP spid="308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657600" y="1762125"/>
            <a:ext cx="13811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0000FF"/>
                </a:solidFill>
              </a:rPr>
              <a:t>C©u hái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447800" y="2286000"/>
            <a:ext cx="66579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    </a:t>
            </a:r>
            <a:r>
              <a:rPr lang="en-US">
                <a:solidFill>
                  <a:srgbClr val="6600CC"/>
                </a:solidFill>
              </a:rPr>
              <a:t>NÕu em lµ b¹n Long, em sÏ chän c¸ch gi¶i </a:t>
            </a:r>
          </a:p>
          <a:p>
            <a:r>
              <a:rPr lang="en-US">
                <a:solidFill>
                  <a:srgbClr val="6600CC"/>
                </a:solidFill>
              </a:rPr>
              <a:t>quyÕt nµo?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219200" y="5486400"/>
            <a:ext cx="68008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    </a:t>
            </a:r>
            <a:r>
              <a:rPr lang="en-US">
                <a:solidFill>
                  <a:srgbClr val="0066FF"/>
                </a:solidFill>
              </a:rPr>
              <a:t>Tõng nhãm th¶o luËn xem v× sao chän c¸ch </a:t>
            </a:r>
          </a:p>
          <a:p>
            <a:r>
              <a:rPr lang="en-US">
                <a:solidFill>
                  <a:srgbClr val="0066FF"/>
                </a:solidFill>
              </a:rPr>
              <a:t>gi¶i quyÕt ®ã.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3200400" y="3124200"/>
            <a:ext cx="322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A50021"/>
                </a:solidFill>
              </a:rPr>
              <a:t>C¸c c¸ch gi¶i quyÕt</a:t>
            </a:r>
            <a:r>
              <a:rPr lang="en-US" b="1" u="sng"/>
              <a:t> 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1371600" y="3657600"/>
            <a:ext cx="7031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00CC"/>
                </a:solidFill>
              </a:rPr>
              <a:t>a) M­în tranh, ¶nh cña b¹n ®Ó ®­a c« gi¸o xem</a:t>
            </a:r>
            <a:r>
              <a:rPr lang="en-US">
                <a:solidFill>
                  <a:srgbClr val="9933FF"/>
                </a:solidFill>
              </a:rPr>
              <a:t>.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1371600" y="4114800"/>
            <a:ext cx="6753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3333CC"/>
                </a:solidFill>
              </a:rPr>
              <a:t>b) Nãi dèi c« lµ ®· s­u tÇm nh­ng quªn ë nhµ.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1371600" y="4572000"/>
            <a:ext cx="6691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c) NhËn lçi vµ høa víi c« sÏ s­u tÇm,nép sau.</a:t>
            </a:r>
            <a:r>
              <a:rPr lang="en-US"/>
              <a:t> 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1371600" y="4953000"/>
            <a:ext cx="50514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33CC33"/>
                </a:solidFill>
              </a:rPr>
              <a:t>d) Kh«ng nãi g× ®Ó c« kh«ng ph¹t.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/>
      <p:bldP spid="11274" grpId="0"/>
      <p:bldP spid="11275" grpId="0"/>
      <p:bldP spid="11276" grpId="0"/>
      <p:bldP spid="11277" grpId="0"/>
      <p:bldP spid="11277" grpId="1"/>
      <p:bldP spid="112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3505200" y="1762125"/>
            <a:ext cx="15097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0000FF"/>
                </a:solidFill>
              </a:rPr>
              <a:t>Ghi nhí</a:t>
            </a:r>
            <a:r>
              <a:rPr lang="en-US" b="1"/>
              <a:t> 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914400" y="22098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</a:t>
            </a:r>
            <a:r>
              <a:rPr lang="en-US">
                <a:solidFill>
                  <a:srgbClr val="FF00FF"/>
                </a:solidFill>
              </a:rPr>
              <a:t>Trung thùc trong häc tËp lµ thÓ hiÖn lßng tù träng.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957263" y="2806700"/>
            <a:ext cx="76279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</a:t>
            </a:r>
            <a:r>
              <a:rPr lang="en-US">
                <a:solidFill>
                  <a:srgbClr val="FF00FF"/>
                </a:solidFill>
              </a:rPr>
              <a:t>Trung thùc trong häc tËp, em sÏ ®­îc mäi ng­êi quý mÕn. 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3" grpId="0"/>
      <p:bldP spid="4114" grpId="0"/>
      <p:bldP spid="41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810000" y="619125"/>
            <a:ext cx="15478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6600CC"/>
                </a:solidFill>
              </a:rPr>
              <a:t>Bµi tËp 1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762000" y="1524000"/>
            <a:ext cx="7772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</a:t>
            </a:r>
            <a:r>
              <a:rPr lang="en-US">
                <a:solidFill>
                  <a:srgbClr val="0000FF"/>
                </a:solidFill>
              </a:rPr>
              <a:t>Theo em, trong nh÷ng viÖc lµm  d­íi ®©y,viÖc lµm nµo thÓ hiÖn tÝnh trung thùc trong häc tËp?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066800" y="2667000"/>
            <a:ext cx="57483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a) Nh¾c bµi cho b¹n trong giê kiÓm tra.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990600" y="3124200"/>
            <a:ext cx="7496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0099"/>
                </a:solidFill>
              </a:rPr>
              <a:t>b) Kh«ng lµm bµi tËp mµ m­în vë cña b¹n ®Ó chÐp.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990600" y="3581400"/>
            <a:ext cx="67024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9933FF"/>
                </a:solidFill>
              </a:rPr>
              <a:t>c) Kh«ng chÐp bµi cña b¹n trong giê kiÓm tra.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990600" y="4114800"/>
            <a:ext cx="6813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FF"/>
                </a:solidFill>
              </a:rPr>
              <a:t>d) GiÊu ®iÓm kÐm, chØ b¸o ®iÓm tèt víi bè mÑ.</a:t>
            </a:r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7239000" y="1981200"/>
            <a:ext cx="11430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1524000" y="2438400"/>
            <a:ext cx="3200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4" presetClass="entr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198" grpId="0"/>
      <p:bldP spid="8200" grpId="0"/>
      <p:bldP spid="8201" grpId="0"/>
      <p:bldP spid="8201" grpId="1"/>
      <p:bldP spid="8203" grpId="0"/>
      <p:bldP spid="8206" grpId="0" animBg="1"/>
      <p:bldP spid="820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657600" y="1228725"/>
            <a:ext cx="15478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6600CC"/>
                </a:solidFill>
              </a:rPr>
              <a:t>Bµi tËp 2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914400" y="1981200"/>
            <a:ext cx="75914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     </a:t>
            </a:r>
            <a:r>
              <a:rPr lang="en-US">
                <a:solidFill>
                  <a:srgbClr val="0000FF"/>
                </a:solidFill>
              </a:rPr>
              <a:t>Em h·y bµy tá th¸i ®é cña m×nh vÒ c¸c ý kiÕn</a:t>
            </a:r>
          </a:p>
          <a:p>
            <a:r>
              <a:rPr lang="en-US">
                <a:solidFill>
                  <a:srgbClr val="0000FF"/>
                </a:solidFill>
              </a:rPr>
              <a:t>d­íi ®©y (t¸n thµnh, ph©n v©n hay kh«ng t¸n thµnh):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355725" y="3116263"/>
            <a:ext cx="62150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a) Trung thùc trong häc tËp chØ thiÖt m×nh.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355725" y="3649663"/>
            <a:ext cx="6383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9933FF"/>
                </a:solidFill>
              </a:rPr>
              <a:t>b) ThiÕu trung thùc trong häc tËp lµ gi¶ dèi.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1397000" y="4114800"/>
            <a:ext cx="67183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c)Trung thùc trong häc tËp lµ thÓ hiÖn lßng tù </a:t>
            </a:r>
          </a:p>
          <a:p>
            <a:r>
              <a:rPr lang="en-US">
                <a:solidFill>
                  <a:srgbClr val="CC3300"/>
                </a:solidFill>
              </a:rPr>
              <a:t>träng.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4" presetClass="entr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4" presetClass="entr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27" grpId="0"/>
      <p:bldP spid="9227" grpId="1"/>
      <p:bldP spid="9228" grpId="0"/>
      <p:bldP spid="922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889125" y="458788"/>
            <a:ext cx="1527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CC0000"/>
                </a:solidFill>
              </a:rPr>
              <a:t>Liªn hÖ: 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533400" y="1066800"/>
            <a:ext cx="8305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9933FF"/>
                </a:solidFill>
              </a:rPr>
              <a:t>  + H·y nªu nh÷ng hµnh vi cña b¶n th©n em  mµ em cho lµ trung thùc trong häc tËp.  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533400" y="2057400"/>
            <a:ext cx="807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 + Nªu nh÷ng hµnh vi kh«ng trung thùc trong häc tËp mµ em ®· m¾c ph¶i hoÆc em biÕt.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/>
      <p:bldP spid="143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57200" y="609600"/>
            <a:ext cx="8382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1. Trong giê häc, Minh lµ b¹n th©n cña em,v× b¹n kh«ng thuéc bµi nªn em nh¾c bµi cho b¹n.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81000" y="1524000"/>
            <a:ext cx="8382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8000"/>
                </a:solidFill>
              </a:rPr>
              <a:t>2. Em quªn ch­a lµm bµi tËp, em nghÜ ra lÝ do lµ ®Ó quªn vë ë nhµ.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457200" y="2362200"/>
            <a:ext cx="8229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CC00CC"/>
                </a:solidFill>
              </a:rPr>
              <a:t>3. Em nh¾c b¹n kh«ng ®­îc më s¸ch vë trong giê kiÓm tra.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81000" y="3200400"/>
            <a:ext cx="67611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4. Gi¶ng bµi cho Minh nÕu Minh kh«ng hiÓu.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04800" y="3657600"/>
            <a:ext cx="8534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66CC"/>
                </a:solidFill>
              </a:rPr>
              <a:t>5. Em kh«ng cho b¹n chÐp bµi cña m×nh khi b¹n kh«ng lµm bµi.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381000" y="4495800"/>
            <a:ext cx="8093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6. Em ®äc sai ®iÓm kiÓm tra cho thÇy gi¸o viÕt vµo sæ.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381000" y="4953000"/>
            <a:ext cx="8534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7. Em ch­a lµm ®­îc bµi khã, em b¸o víi c« gi¸o ®Ó c« biÕt.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381000" y="5715000"/>
            <a:ext cx="7835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FF"/>
                </a:solidFill>
              </a:rPr>
              <a:t>8. Em quªn ch­a lµm hÕt bµi, em nhËn lçi víi c« gi¸o.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2574925" y="77788"/>
            <a:ext cx="4803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FF0000"/>
                </a:solidFill>
              </a:rPr>
              <a:t>Trß ch¬i:</a:t>
            </a:r>
            <a:r>
              <a:rPr lang="en-US"/>
              <a:t> </a:t>
            </a:r>
            <a:r>
              <a:rPr lang="en-US">
                <a:solidFill>
                  <a:srgbClr val="9933FF"/>
                </a:solidFill>
              </a:rPr>
              <a:t>hiÓu nhanh- gi¬ ®óng 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13683"/>
  <p:tag name="VIOLETTITLE" val="Trung Thức trong học tập"/>
  <p:tag name="VIOLETLESSON" val="1"/>
  <p:tag name="VIOLETCATID" val="8048921"/>
  <p:tag name="VIOLETSUBJECT" val="Đạo đức 4"/>
  <p:tag name="VIOLETAUTHORID" val="8121151"/>
  <p:tag name="VIOLETAUTHORNAME" val="thị sơn"/>
  <p:tag name="VIOLETAUTHORAVATAR" val="no_avatar.jpg"/>
  <p:tag name="VIOLETAUTHORADDRESS" val="trường TH Tiên Dược - Hà nội"/>
  <p:tag name="VIOLETDATE" val="2014-04-21 08:04:30"/>
  <p:tag name="VIOLETHIT" val="341"/>
  <p:tag name="VIOLETLIKE" val="0"/>
  <p:tag name="ISPRING_RESOURCE_PATHS_HASH_PRESENTER" val="e0a404699e1b656c51653374ee95a84ac663d8d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761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AutoBVT</cp:lastModifiedBy>
  <cp:revision>28</cp:revision>
  <dcterms:created xsi:type="dcterms:W3CDTF">2004-08-06T11:57:55Z</dcterms:created>
  <dcterms:modified xsi:type="dcterms:W3CDTF">2016-09-22T07:20:26Z</dcterms:modified>
</cp:coreProperties>
</file>